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6"/>
  </p:notesMasterIdLst>
  <p:sldIdLst>
    <p:sldId id="256" r:id="rId2"/>
    <p:sldId id="275" r:id="rId3"/>
    <p:sldId id="257" r:id="rId4"/>
    <p:sldId id="302" r:id="rId5"/>
    <p:sldId id="303" r:id="rId6"/>
    <p:sldId id="304" r:id="rId7"/>
    <p:sldId id="305" r:id="rId8"/>
    <p:sldId id="306" r:id="rId9"/>
    <p:sldId id="307" r:id="rId10"/>
    <p:sldId id="311" r:id="rId11"/>
    <p:sldId id="308" r:id="rId12"/>
    <p:sldId id="309" r:id="rId13"/>
    <p:sldId id="310" r:id="rId14"/>
    <p:sldId id="271" r:id="rId15"/>
  </p:sldIdLst>
  <p:sldSz cx="9144000" cy="5143500" type="screen16x9"/>
  <p:notesSz cx="6858000" cy="9144000"/>
  <p:embeddedFontLst>
    <p:embeddedFont>
      <p:font typeface="Hind Vadodara Light" charset="0"/>
      <p:regular r:id="rId17"/>
      <p:bold r:id="rId18"/>
    </p:embeddedFont>
    <p:embeddedFont>
      <p:font typeface="Cambria" pitchFamily="18" charset="0"/>
      <p:regular r:id="rId19"/>
      <p:bold r:id="rId20"/>
      <p:italic r:id="rId21"/>
      <p:boldItalic r:id="rId22"/>
    </p:embeddedFont>
    <p:embeddedFont>
      <p:font typeface="Teko Light" charset="0"/>
      <p:regular r:id="rId23"/>
      <p:bold r:id="rId24"/>
    </p:embeddedFont>
    <p:embeddedFont>
      <p:font typeface="Calibri" pitchFamily="34" charset="0"/>
      <p:regular r:id="rId25"/>
      <p:bold r:id="rId26"/>
      <p:italic r:id="rId27"/>
      <p:boldItalic r:id="rId28"/>
    </p:embeddedFont>
    <p:embeddedFont>
      <p:font typeface="Raleway" charset="0"/>
      <p:regular r:id="rId29"/>
      <p:bold r:id="rId30"/>
      <p:italic r:id="rId31"/>
      <p:boldItalic r:id="rId32"/>
    </p:embeddedFont>
    <p:embeddedFont>
      <p:font typeface="Georgia" pitchFamily="18" charset="0"/>
      <p:regular r:id="rId33"/>
      <p:bold r:id="rId34"/>
      <p:italic r:id="rId35"/>
      <p:boldItalic r:id="rId36"/>
    </p:embeddedFont>
    <p:embeddedFont>
      <p:font typeface="Fira Sans Extra Condensed Medium"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pos="2880">
          <p15:clr>
            <a:srgbClr val="9AA0A6"/>
          </p15:clr>
        </p15:guide>
        <p15:guide id="2" orient="horz" pos="284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99B66ED3-2EE3-44FD-89D4-B91C9E627214}">
  <a:tblStyle styleId="{99B66ED3-2EE3-44FD-89D4-B91C9E62721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26" autoAdjust="0"/>
    <p:restoredTop sz="94660"/>
  </p:normalViewPr>
  <p:slideViewPr>
    <p:cSldViewPr snapToGrid="0">
      <p:cViewPr>
        <p:scale>
          <a:sx n="121" d="100"/>
          <a:sy n="121" d="100"/>
        </p:scale>
        <p:origin x="-341" y="14"/>
      </p:cViewPr>
      <p:guideLst>
        <p:guide orient="horz" pos="2846"/>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86592396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3da1a4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3da1a4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63e8071fd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63e8071fd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63da1a4385_0_16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63da1a4385_0_16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63da1a4385_0_16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63da1a4385_0_16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6320de4b7d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6320de4b7d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81725" y="1331450"/>
            <a:ext cx="4180500" cy="17451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5200"/>
              <a:buNone/>
              <a:defRPr sz="6000"/>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a:endParaRPr/>
          </a:p>
        </p:txBody>
      </p:sp>
      <p:sp>
        <p:nvSpPr>
          <p:cNvPr id="10" name="Google Shape;10;p2"/>
          <p:cNvSpPr txBox="1">
            <a:spLocks noGrp="1"/>
          </p:cNvSpPr>
          <p:nvPr>
            <p:ph type="subTitle" idx="1"/>
          </p:nvPr>
        </p:nvSpPr>
        <p:spPr>
          <a:xfrm>
            <a:off x="3335000" y="3257551"/>
            <a:ext cx="2473800" cy="477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subTitle" idx="1"/>
          </p:nvPr>
        </p:nvSpPr>
        <p:spPr>
          <a:xfrm flipH="1">
            <a:off x="546575" y="2518225"/>
            <a:ext cx="8050800" cy="188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434343"/>
              </a:buClr>
              <a:buSzPts val="1200"/>
              <a:buFont typeface="Raleway"/>
              <a:buAutoNum type="arabicPeriod"/>
              <a:defRPr sz="1200"/>
            </a:lvl1pPr>
            <a:lvl2pPr lvl="1" algn="ctr" rtl="0">
              <a:lnSpc>
                <a:spcPct val="100000"/>
              </a:lnSpc>
              <a:spcBef>
                <a:spcPts val="0"/>
              </a:spcBef>
              <a:spcAft>
                <a:spcPts val="0"/>
              </a:spcAft>
              <a:buClr>
                <a:srgbClr val="434343"/>
              </a:buClr>
              <a:buSzPts val="1200"/>
              <a:buFont typeface="Roboto Condensed Light"/>
              <a:buAutoNum type="alphaLcPeriod"/>
              <a:defRPr sz="1200"/>
            </a:lvl2pPr>
            <a:lvl3pPr lvl="2" algn="ctr" rtl="0">
              <a:lnSpc>
                <a:spcPct val="100000"/>
              </a:lnSpc>
              <a:spcBef>
                <a:spcPts val="0"/>
              </a:spcBef>
              <a:spcAft>
                <a:spcPts val="0"/>
              </a:spcAft>
              <a:buClr>
                <a:srgbClr val="434343"/>
              </a:buClr>
              <a:buSzPts val="1200"/>
              <a:buFont typeface="Roboto Condensed Light"/>
              <a:buAutoNum type="romanLcPeriod"/>
              <a:defRPr sz="1200"/>
            </a:lvl3pPr>
            <a:lvl4pPr lvl="3" algn="ctr" rtl="0">
              <a:lnSpc>
                <a:spcPct val="100000"/>
              </a:lnSpc>
              <a:spcBef>
                <a:spcPts val="0"/>
              </a:spcBef>
              <a:spcAft>
                <a:spcPts val="0"/>
              </a:spcAft>
              <a:buClr>
                <a:srgbClr val="434343"/>
              </a:buClr>
              <a:buSzPts val="1200"/>
              <a:buFont typeface="Roboto Condensed Light"/>
              <a:buAutoNum type="arabicPeriod"/>
              <a:defRPr sz="1200"/>
            </a:lvl4pPr>
            <a:lvl5pPr lvl="4" algn="ctr" rtl="0">
              <a:lnSpc>
                <a:spcPct val="100000"/>
              </a:lnSpc>
              <a:spcBef>
                <a:spcPts val="0"/>
              </a:spcBef>
              <a:spcAft>
                <a:spcPts val="0"/>
              </a:spcAft>
              <a:buClr>
                <a:srgbClr val="434343"/>
              </a:buClr>
              <a:buSzPts val="1200"/>
              <a:buFont typeface="Roboto Condensed Light"/>
              <a:buAutoNum type="alphaLcPeriod"/>
              <a:defRPr sz="1200"/>
            </a:lvl5pPr>
            <a:lvl6pPr lvl="5" algn="ctr" rtl="0">
              <a:lnSpc>
                <a:spcPct val="100000"/>
              </a:lnSpc>
              <a:spcBef>
                <a:spcPts val="0"/>
              </a:spcBef>
              <a:spcAft>
                <a:spcPts val="0"/>
              </a:spcAft>
              <a:buClr>
                <a:srgbClr val="434343"/>
              </a:buClr>
              <a:buSzPts val="1200"/>
              <a:buFont typeface="Roboto Condensed Light"/>
              <a:buAutoNum type="romanLcPeriod"/>
              <a:defRPr sz="1200"/>
            </a:lvl6pPr>
            <a:lvl7pPr lvl="6" algn="ctr" rtl="0">
              <a:lnSpc>
                <a:spcPct val="100000"/>
              </a:lnSpc>
              <a:spcBef>
                <a:spcPts val="0"/>
              </a:spcBef>
              <a:spcAft>
                <a:spcPts val="0"/>
              </a:spcAft>
              <a:buClr>
                <a:srgbClr val="434343"/>
              </a:buClr>
              <a:buSzPts val="1200"/>
              <a:buFont typeface="Roboto Condensed Light"/>
              <a:buAutoNum type="arabicPeriod"/>
              <a:defRPr sz="1200"/>
            </a:lvl7pPr>
            <a:lvl8pPr lvl="7" algn="ctr" rtl="0">
              <a:lnSpc>
                <a:spcPct val="100000"/>
              </a:lnSpc>
              <a:spcBef>
                <a:spcPts val="0"/>
              </a:spcBef>
              <a:spcAft>
                <a:spcPts val="0"/>
              </a:spcAft>
              <a:buClr>
                <a:srgbClr val="434343"/>
              </a:buClr>
              <a:buSzPts val="1200"/>
              <a:buFont typeface="Roboto Condensed Light"/>
              <a:buAutoNum type="alphaLcPeriod"/>
              <a:defRPr sz="1200"/>
            </a:lvl8pPr>
            <a:lvl9pPr lvl="8" algn="ctr" rtl="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8" name="Google Shape;28;p7"/>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2208600" y="1016100"/>
            <a:ext cx="4726800" cy="3111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5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625025" y="35533"/>
            <a:ext cx="4045200" cy="14823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7200">
                <a:solidFill>
                  <a:schemeClr val="accen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9"/>
          <p:cNvSpPr txBox="1">
            <a:spLocks noGrp="1"/>
          </p:cNvSpPr>
          <p:nvPr>
            <p:ph type="subTitle" idx="1"/>
          </p:nvPr>
        </p:nvSpPr>
        <p:spPr>
          <a:xfrm>
            <a:off x="625025" y="1331190"/>
            <a:ext cx="3375300" cy="143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Header 4">
  <p:cSld name="CUSTOM_6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0"/>
          <p:cNvSpPr txBox="1">
            <a:spLocks noGrp="1"/>
          </p:cNvSpPr>
          <p:nvPr>
            <p:ph type="ctrTitle"/>
          </p:nvPr>
        </p:nvSpPr>
        <p:spPr>
          <a:xfrm flipH="1">
            <a:off x="4847211" y="2553180"/>
            <a:ext cx="3690300" cy="45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6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0" name="Google Shape;110;p20"/>
          <p:cNvSpPr txBox="1">
            <a:spLocks noGrp="1"/>
          </p:cNvSpPr>
          <p:nvPr>
            <p:ph type="subTitle" idx="1"/>
          </p:nvPr>
        </p:nvSpPr>
        <p:spPr>
          <a:xfrm flipH="1">
            <a:off x="5977611" y="2837721"/>
            <a:ext cx="25599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1" name="Google Shape;111;p20"/>
          <p:cNvSpPr txBox="1">
            <a:spLocks noGrp="1"/>
          </p:cNvSpPr>
          <p:nvPr>
            <p:ph type="title" idx="2" hasCustomPrompt="1"/>
          </p:nvPr>
        </p:nvSpPr>
        <p:spPr>
          <a:xfrm flipH="1">
            <a:off x="2133750" y="2079350"/>
            <a:ext cx="20001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11">
    <p:bg>
      <p:bgPr>
        <a:blipFill>
          <a:blip r:embed="rId2">
            <a:alphaModFix/>
          </a:blip>
          <a:stretch>
            <a:fillRect/>
          </a:stretch>
        </a:blipFill>
        <a:effectLst/>
      </p:bgPr>
    </p:bg>
    <p:spTree>
      <p:nvGrpSpPr>
        <p:cNvPr id="1" name="Shape 11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1pPr>
            <a:lvl2pPr lvl="1">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2pPr>
            <a:lvl3pPr lvl="2">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3pPr>
            <a:lvl4pPr lvl="3">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4pPr>
            <a:lvl5pPr lvl="4">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5pPr>
            <a:lvl6pPr lvl="5">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6pPr>
            <a:lvl7pPr lvl="6">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7pPr>
            <a:lvl8pPr lvl="7">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8pPr>
            <a:lvl9pPr lvl="8">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Hind Vadodara Light"/>
              <a:buChar char="●"/>
              <a:defRPr sz="1800">
                <a:solidFill>
                  <a:schemeClr val="dk1"/>
                </a:solidFill>
                <a:latin typeface="Hind Vadodara Light"/>
                <a:ea typeface="Hind Vadodara Light"/>
                <a:cs typeface="Hind Vadodara Light"/>
                <a:sym typeface="Hind Vadodara Light"/>
              </a:defRPr>
            </a:lvl1pPr>
            <a:lvl2pPr marL="914400" lvl="1" indent="-317500">
              <a:lnSpc>
                <a:spcPct val="115000"/>
              </a:lnSpc>
              <a:spcBef>
                <a:spcPts val="1600"/>
              </a:spcBef>
              <a:spcAft>
                <a:spcPts val="0"/>
              </a:spcAft>
              <a:buClr>
                <a:schemeClr val="dk1"/>
              </a:buClr>
              <a:buSzPts val="1400"/>
              <a:buFont typeface="Hind Vadodara Light"/>
              <a:buChar char="○"/>
              <a:defRPr>
                <a:solidFill>
                  <a:schemeClr val="dk1"/>
                </a:solidFill>
                <a:latin typeface="Hind Vadodara Light"/>
                <a:ea typeface="Hind Vadodara Light"/>
                <a:cs typeface="Hind Vadodara Light"/>
                <a:sym typeface="Hind Vadodara Light"/>
              </a:defRPr>
            </a:lvl2pPr>
            <a:lvl3pPr marL="1371600" lvl="2"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3pPr>
            <a:lvl4pPr marL="1828800" lvl="3"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4pPr>
            <a:lvl5pPr marL="2286000" lvl="4"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5pPr>
            <a:lvl6pPr marL="2743200" lvl="5"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6pPr>
            <a:lvl7pPr marL="3200400" lvl="6"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7pPr>
            <a:lvl8pPr marL="3657600" lvl="7"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8pPr>
            <a:lvl9pPr marL="4114800" lvl="8" indent="-304800">
              <a:lnSpc>
                <a:spcPct val="115000"/>
              </a:lnSpc>
              <a:spcBef>
                <a:spcPts val="1600"/>
              </a:spcBef>
              <a:spcAft>
                <a:spcPts val="160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5" r:id="rId4"/>
    <p:sldLayoutId id="2147483666" r:id="rId5"/>
    <p:sldLayoutId id="2147483669" r:id="rId6"/>
    <p:sldLayoutId id="2147483670"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9"/>
          <p:cNvSpPr txBox="1">
            <a:spLocks noGrp="1"/>
          </p:cNvSpPr>
          <p:nvPr>
            <p:ph type="ctrTitle"/>
          </p:nvPr>
        </p:nvSpPr>
        <p:spPr>
          <a:xfrm>
            <a:off x="1538714" y="845033"/>
            <a:ext cx="6072878" cy="2231518"/>
          </a:xfrm>
          <a:prstGeom prst="rect">
            <a:avLst/>
          </a:prstGeom>
        </p:spPr>
        <p:txBody>
          <a:bodyPr spcFirstLastPara="1" wrap="square" lIns="91425" tIns="91425" rIns="91425" bIns="91425" anchor="b" anchorCtr="0">
            <a:noAutofit/>
          </a:bodyPr>
          <a:lstStyle/>
          <a:p>
            <a:pPr fontAlgn="base"/>
            <a:r>
              <a:rPr lang="en-US" sz="4800" b="1" dirty="0"/>
              <a:t>Machine Learning:- </a:t>
            </a:r>
            <a:r>
              <a:rPr lang="en-US" sz="4800" dirty="0"/>
              <a:t/>
            </a:r>
            <a:br>
              <a:rPr lang="en-US" sz="4800" dirty="0"/>
            </a:br>
            <a:r>
              <a:rPr lang="en-US" sz="2800" dirty="0">
                <a:latin typeface="+mn-lt"/>
              </a:rPr>
              <a:t>Color Detection Using Pandas &amp; OpenCV</a:t>
            </a:r>
          </a:p>
        </p:txBody>
      </p:sp>
      <p:sp>
        <p:nvSpPr>
          <p:cNvPr id="2" name="Subtitle 1"/>
          <p:cNvSpPr>
            <a:spLocks noGrp="1"/>
          </p:cNvSpPr>
          <p:nvPr>
            <p:ph type="subTitle" idx="1"/>
          </p:nvPr>
        </p:nvSpPr>
        <p:spPr>
          <a:xfrm>
            <a:off x="4792716" y="3254004"/>
            <a:ext cx="3556701" cy="1002686"/>
          </a:xfrm>
        </p:spPr>
        <p:txBody>
          <a:bodyPr/>
          <a:lstStyle/>
          <a:p>
            <a:pPr algn="l"/>
            <a:r>
              <a:rPr lang="en-US" sz="1600" dirty="0" smtClean="0">
                <a:latin typeface="Georgia" pitchFamily="18" charset="0"/>
              </a:rPr>
              <a:t> </a:t>
            </a:r>
            <a:r>
              <a:rPr lang="en-US" sz="1600" dirty="0" err="1" smtClean="0">
                <a:latin typeface="Georgia" pitchFamily="18" charset="0"/>
              </a:rPr>
              <a:t>Khushi</a:t>
            </a:r>
            <a:r>
              <a:rPr lang="en-US" sz="1600" dirty="0" smtClean="0">
                <a:latin typeface="Georgia" pitchFamily="18" charset="0"/>
              </a:rPr>
              <a:t> Agarwal</a:t>
            </a:r>
          </a:p>
          <a:p>
            <a:pPr algn="l"/>
            <a:r>
              <a:rPr lang="en-US" sz="1600" dirty="0" smtClean="0">
                <a:latin typeface="Georgia" pitchFamily="18" charset="0"/>
              </a:rPr>
              <a:t> </a:t>
            </a:r>
            <a:r>
              <a:rPr lang="en-US" sz="1600" dirty="0" err="1" smtClean="0">
                <a:latin typeface="Georgia" pitchFamily="18" charset="0"/>
              </a:rPr>
              <a:t>Priyadarshni</a:t>
            </a:r>
            <a:r>
              <a:rPr lang="en-US" sz="1600" dirty="0" smtClean="0">
                <a:latin typeface="Georgia" pitchFamily="18" charset="0"/>
              </a:rPr>
              <a:t> </a:t>
            </a:r>
            <a:r>
              <a:rPr lang="en-US" sz="1600" dirty="0" err="1" smtClean="0">
                <a:latin typeface="Georgia" pitchFamily="18" charset="0"/>
              </a:rPr>
              <a:t>Agrawal</a:t>
            </a:r>
            <a:endParaRPr lang="en-US" sz="1600" dirty="0" smtClean="0">
              <a:latin typeface="Georgia" pitchFamily="18" charset="0"/>
            </a:endParaRPr>
          </a:p>
          <a:p>
            <a:pPr algn="l"/>
            <a:r>
              <a:rPr lang="en-US" sz="1600" dirty="0" smtClean="0">
                <a:latin typeface="Georgia" pitchFamily="18" charset="0"/>
              </a:rPr>
              <a:t> </a:t>
            </a:r>
            <a:r>
              <a:rPr lang="en-US" sz="1600" dirty="0" err="1" smtClean="0">
                <a:latin typeface="Georgia" pitchFamily="18" charset="0"/>
              </a:rPr>
              <a:t>Anushka</a:t>
            </a:r>
            <a:endParaRPr lang="en-US" sz="1600" dirty="0">
              <a:latin typeface="Georgia"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dirty="0"/>
          </a:p>
        </p:txBody>
      </p:sp>
      <p:sp>
        <p:nvSpPr>
          <p:cNvPr id="3" name="Title 2"/>
          <p:cNvSpPr>
            <a:spLocks noGrp="1"/>
          </p:cNvSpPr>
          <p:nvPr>
            <p:ph type="title"/>
          </p:nvPr>
        </p:nvSpPr>
        <p:spPr/>
        <p:txBody>
          <a:bodyPr/>
          <a:lstStyle/>
          <a:p>
            <a:endParaRPr lang="en-US"/>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511" y="550610"/>
            <a:ext cx="7802880" cy="43891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33993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flipH="1">
            <a:off x="-353148" y="681071"/>
            <a:ext cx="2711668" cy="725214"/>
          </a:xfrm>
        </p:spPr>
        <p:txBody>
          <a:bodyPr/>
          <a:lstStyle/>
          <a:p>
            <a:pPr marL="114300" indent="0">
              <a:buNone/>
            </a:pPr>
            <a:r>
              <a:rPr lang="en-US" sz="1600" b="1" dirty="0" smtClean="0"/>
              <a:t>1. </a:t>
            </a:r>
            <a:r>
              <a:rPr lang="en-US" sz="1800" b="1" u="sng" dirty="0" smtClean="0"/>
              <a:t>For image 1 :-</a:t>
            </a:r>
            <a:endParaRPr lang="en-US" sz="1800" b="1" u="sng" dirty="0"/>
          </a:p>
        </p:txBody>
      </p:sp>
      <p:sp>
        <p:nvSpPr>
          <p:cNvPr id="3" name="Title 2"/>
          <p:cNvSpPr>
            <a:spLocks noGrp="1"/>
          </p:cNvSpPr>
          <p:nvPr>
            <p:ph type="title"/>
          </p:nvPr>
        </p:nvSpPr>
        <p:spPr>
          <a:xfrm>
            <a:off x="2421000" y="0"/>
            <a:ext cx="4302000" cy="403597"/>
          </a:xfrm>
        </p:spPr>
        <p:txBody>
          <a:bodyPr/>
          <a:lstStyle/>
          <a:p>
            <a:r>
              <a:rPr lang="en-US" sz="4000" dirty="0" smtClean="0">
                <a:latin typeface="Calibri" pitchFamily="34" charset="0"/>
                <a:cs typeface="Calibri" pitchFamily="34" charset="0"/>
              </a:rPr>
              <a:t>Output :-</a:t>
            </a:r>
            <a:endParaRPr lang="en-US" sz="4000" dirty="0">
              <a:latin typeface="Calibri" pitchFamily="34" charset="0"/>
              <a:cs typeface="Calibri" pitchFamily="34"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5823" y="674763"/>
            <a:ext cx="5412059" cy="42458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788012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flipH="1">
            <a:off x="-384679" y="819807"/>
            <a:ext cx="2598158" cy="1084667"/>
          </a:xfrm>
        </p:spPr>
        <p:txBody>
          <a:bodyPr/>
          <a:lstStyle/>
          <a:p>
            <a:pPr marL="114300" lvl="0" indent="0">
              <a:buNone/>
            </a:pPr>
            <a:r>
              <a:rPr lang="en-US" sz="1600" b="1" dirty="0" smtClean="0">
                <a:solidFill>
                  <a:srgbClr val="383536"/>
                </a:solidFill>
              </a:rPr>
              <a:t>2. </a:t>
            </a:r>
            <a:r>
              <a:rPr lang="en-US" sz="1800" b="1" u="sng" dirty="0">
                <a:solidFill>
                  <a:srgbClr val="383536"/>
                </a:solidFill>
              </a:rPr>
              <a:t>For image 2</a:t>
            </a:r>
            <a:r>
              <a:rPr lang="en-US" sz="1800" b="1" u="sng" dirty="0" smtClean="0">
                <a:solidFill>
                  <a:srgbClr val="383536"/>
                </a:solidFill>
              </a:rPr>
              <a:t>:-</a:t>
            </a:r>
            <a:endParaRPr lang="en-US" sz="1800" b="1" u="sng" dirty="0">
              <a:solidFill>
                <a:srgbClr val="383536"/>
              </a:solidFill>
            </a:endParaRPr>
          </a:p>
          <a:p>
            <a:endParaRPr lang="en-US" dirty="0"/>
          </a:p>
        </p:txBody>
      </p:sp>
      <p:sp>
        <p:nvSpPr>
          <p:cNvPr id="3" name="Title 2"/>
          <p:cNvSpPr>
            <a:spLocks noGrp="1"/>
          </p:cNvSpPr>
          <p:nvPr>
            <p:ph type="title"/>
          </p:nvPr>
        </p:nvSpPr>
        <p:spPr/>
        <p:txBody>
          <a:bodyPr/>
          <a:lstStyle/>
          <a:p>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9337" y="726235"/>
            <a:ext cx="5812073" cy="4343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36311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flipH="1">
            <a:off x="546575" y="1109892"/>
            <a:ext cx="8050800" cy="2453115"/>
          </a:xfrm>
        </p:spPr>
        <p:txBody>
          <a:bodyPr/>
          <a:lstStyle/>
          <a:p>
            <a:pPr marL="114300" indent="0">
              <a:buNone/>
            </a:pPr>
            <a:r>
              <a:rPr lang="en-US" sz="1600" dirty="0" smtClean="0"/>
              <a:t>In this project we </a:t>
            </a:r>
            <a:r>
              <a:rPr lang="en-US" sz="1600" dirty="0"/>
              <a:t>learned about colors and how we can extract color RGB values and the color name of a pixel. We learned how to handle events like double-clicking on the window and saw how to read CSV files with pandas and perform operations on data. This is used in numerous image editing and drawing apps.</a:t>
            </a:r>
          </a:p>
        </p:txBody>
      </p:sp>
      <p:sp>
        <p:nvSpPr>
          <p:cNvPr id="3" name="Title 2"/>
          <p:cNvSpPr>
            <a:spLocks noGrp="1"/>
          </p:cNvSpPr>
          <p:nvPr>
            <p:ph type="title"/>
          </p:nvPr>
        </p:nvSpPr>
        <p:spPr/>
        <p:txBody>
          <a:bodyPr/>
          <a:lstStyle/>
          <a:p>
            <a:r>
              <a:rPr lang="en-US" sz="4000" smtClean="0">
                <a:latin typeface="Calibri" pitchFamily="34" charset="0"/>
                <a:cs typeface="Calibri" pitchFamily="34" charset="0"/>
              </a:rPr>
              <a:t>SUMMARY :-</a:t>
            </a:r>
            <a:endParaRPr lang="en-US" sz="4000" dirty="0">
              <a:latin typeface="Calibri" pitchFamily="34" charset="0"/>
              <a:cs typeface="Calibri" pitchFamily="34" charset="0"/>
            </a:endParaRPr>
          </a:p>
        </p:txBody>
      </p:sp>
    </p:spTree>
    <p:extLst>
      <p:ext uri="{BB962C8B-B14F-4D97-AF65-F5344CB8AC3E}">
        <p14:creationId xmlns:p14="http://schemas.microsoft.com/office/powerpoint/2010/main" val="4040668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4"/>
          <p:cNvSpPr txBox="1">
            <a:spLocks noGrp="1"/>
          </p:cNvSpPr>
          <p:nvPr>
            <p:ph type="title"/>
          </p:nvPr>
        </p:nvSpPr>
        <p:spPr>
          <a:xfrm>
            <a:off x="2208600" y="1914900"/>
            <a:ext cx="4726800" cy="131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48"/>
          <p:cNvSpPr txBox="1">
            <a:spLocks noGrp="1"/>
          </p:cNvSpPr>
          <p:nvPr>
            <p:ph type="ctrTitle"/>
          </p:nvPr>
        </p:nvSpPr>
        <p:spPr>
          <a:xfrm flipH="1">
            <a:off x="4653980" y="687378"/>
            <a:ext cx="3883528" cy="832418"/>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 Contents:</a:t>
            </a:r>
            <a:endParaRPr dirty="0"/>
          </a:p>
        </p:txBody>
      </p:sp>
      <p:sp>
        <p:nvSpPr>
          <p:cNvPr id="2" name="Subtitle 1"/>
          <p:cNvSpPr>
            <a:spLocks noGrp="1"/>
          </p:cNvSpPr>
          <p:nvPr>
            <p:ph type="subTitle" idx="1"/>
          </p:nvPr>
        </p:nvSpPr>
        <p:spPr>
          <a:xfrm flipH="1">
            <a:off x="4124259" y="1425203"/>
            <a:ext cx="4849472" cy="2390052"/>
          </a:xfrm>
        </p:spPr>
        <p:txBody>
          <a:bodyPr/>
          <a:lstStyle/>
          <a:p>
            <a:pPr algn="l">
              <a:buFont typeface="Arial" pitchFamily="34" charset="0"/>
              <a:buChar char="•"/>
            </a:pPr>
            <a:r>
              <a:rPr lang="en-US" dirty="0">
                <a:latin typeface="Calibri" pitchFamily="34" charset="0"/>
                <a:cs typeface="Calibri" pitchFamily="34" charset="0"/>
              </a:rPr>
              <a:t>What is colour Detection?</a:t>
            </a:r>
          </a:p>
          <a:p>
            <a:pPr algn="l">
              <a:buFont typeface="Arial" pitchFamily="34" charset="0"/>
              <a:buChar char="•"/>
            </a:pPr>
            <a:r>
              <a:rPr lang="en-US" dirty="0">
                <a:latin typeface="Calibri" pitchFamily="34" charset="0"/>
                <a:cs typeface="Calibri" pitchFamily="34" charset="0"/>
              </a:rPr>
              <a:t>About the Python Project</a:t>
            </a:r>
          </a:p>
          <a:p>
            <a:pPr algn="l">
              <a:buFont typeface="Arial" pitchFamily="34" charset="0"/>
              <a:buChar char="•"/>
            </a:pPr>
            <a:r>
              <a:rPr lang="en-US" dirty="0">
                <a:latin typeface="Calibri" pitchFamily="34" charset="0"/>
                <a:cs typeface="Calibri" pitchFamily="34" charset="0"/>
              </a:rPr>
              <a:t>Prerequisites</a:t>
            </a:r>
          </a:p>
          <a:p>
            <a:pPr algn="l">
              <a:buFont typeface="Arial" pitchFamily="34" charset="0"/>
              <a:buChar char="•"/>
            </a:pPr>
            <a:r>
              <a:rPr lang="en-US" dirty="0">
                <a:latin typeface="Calibri" pitchFamily="34" charset="0"/>
                <a:cs typeface="Calibri" pitchFamily="34" charset="0"/>
              </a:rPr>
              <a:t>Steps for building a project</a:t>
            </a:r>
          </a:p>
          <a:p>
            <a:pPr algn="l">
              <a:buFont typeface="Arial" pitchFamily="34" charset="0"/>
              <a:buChar char="•"/>
            </a:pPr>
            <a:r>
              <a:rPr lang="en-US" dirty="0">
                <a:latin typeface="Calibri" pitchFamily="34" charset="0"/>
                <a:cs typeface="Calibri" pitchFamily="34" charset="0"/>
              </a:rPr>
              <a:t>Screenshots of Source code</a:t>
            </a:r>
          </a:p>
          <a:p>
            <a:pPr algn="l">
              <a:buFont typeface="Arial" pitchFamily="34" charset="0"/>
              <a:buChar char="•"/>
            </a:pPr>
            <a:r>
              <a:rPr lang="en-US" dirty="0">
                <a:latin typeface="Calibri" pitchFamily="34" charset="0"/>
                <a:cs typeface="Calibri" pitchFamily="34" charset="0"/>
              </a:rPr>
              <a:t>Output </a:t>
            </a:r>
          </a:p>
          <a:p>
            <a:pPr algn="l">
              <a:buFont typeface="Arial" pitchFamily="34" charset="0"/>
              <a:buChar char="•"/>
            </a:pPr>
            <a:r>
              <a:rPr lang="en-US" dirty="0">
                <a:latin typeface="Calibri" pitchFamily="34" charset="0"/>
                <a:cs typeface="Calibri" pitchFamily="34" charset="0"/>
              </a:rPr>
              <a:t>Summary</a:t>
            </a:r>
          </a:p>
          <a:p>
            <a:pPr marL="114300" indent="0" algn="l"/>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0"/>
          <p:cNvSpPr txBox="1">
            <a:spLocks noGrp="1"/>
          </p:cNvSpPr>
          <p:nvPr>
            <p:ph type="title"/>
          </p:nvPr>
        </p:nvSpPr>
        <p:spPr>
          <a:xfrm>
            <a:off x="2421000" y="283608"/>
            <a:ext cx="4578890" cy="1236188"/>
          </a:xfrm>
          <a:prstGeom prst="rect">
            <a:avLst/>
          </a:prstGeom>
        </p:spPr>
        <p:txBody>
          <a:bodyPr spcFirstLastPara="1" wrap="square" lIns="91425" tIns="91425" rIns="91425" bIns="91425" anchor="t" anchorCtr="0">
            <a:noAutofit/>
          </a:bodyPr>
          <a:lstStyle/>
          <a:p>
            <a:r>
              <a:rPr lang="en-US" sz="4400" b="1" dirty="0">
                <a:latin typeface="Calibri" pitchFamily="34" charset="0"/>
                <a:cs typeface="Calibri" pitchFamily="34" charset="0"/>
              </a:rPr>
              <a:t>What is Colour Detection?</a:t>
            </a:r>
            <a:r>
              <a:rPr lang="en-US" b="1" dirty="0">
                <a:latin typeface="Calibri" pitchFamily="34" charset="0"/>
                <a:cs typeface="Calibri" pitchFamily="34" charset="0"/>
              </a:rPr>
              <a:t/>
            </a:r>
            <a:br>
              <a:rPr lang="en-US" b="1" dirty="0">
                <a:latin typeface="Calibri" pitchFamily="34" charset="0"/>
                <a:cs typeface="Calibri" pitchFamily="34" charset="0"/>
              </a:rPr>
            </a:br>
            <a:endParaRPr b="1" dirty="0">
              <a:latin typeface="Calibri" pitchFamily="34" charset="0"/>
              <a:cs typeface="Calibri" pitchFamily="34" charset="0"/>
            </a:endParaRPr>
          </a:p>
        </p:txBody>
      </p:sp>
      <p:sp>
        <p:nvSpPr>
          <p:cNvPr id="140" name="Google Shape;140;p30"/>
          <p:cNvSpPr txBox="1">
            <a:spLocks noGrp="1"/>
          </p:cNvSpPr>
          <p:nvPr>
            <p:ph type="subTitle" idx="1"/>
          </p:nvPr>
        </p:nvSpPr>
        <p:spPr>
          <a:xfrm flipH="1">
            <a:off x="712601" y="1753125"/>
            <a:ext cx="7884774" cy="2645799"/>
          </a:xfrm>
          <a:prstGeom prst="rect">
            <a:avLst/>
          </a:prstGeom>
        </p:spPr>
        <p:txBody>
          <a:bodyPr spcFirstLastPara="1" wrap="square" lIns="91425" tIns="91425" rIns="91425" bIns="91425" anchor="ctr" anchorCtr="0">
            <a:noAutofit/>
          </a:bodyPr>
          <a:lstStyle/>
          <a:p>
            <a:pPr marL="0" lvl="0" indent="0" algn="l">
              <a:lnSpc>
                <a:spcPct val="115000"/>
              </a:lnSpc>
              <a:buNone/>
            </a:pPr>
            <a:r>
              <a:rPr lang="en" dirty="0"/>
              <a:t>.</a:t>
            </a:r>
          </a:p>
          <a:p>
            <a:pPr marL="0" lvl="0" indent="0" algn="l">
              <a:lnSpc>
                <a:spcPct val="115000"/>
              </a:lnSpc>
              <a:buNone/>
            </a:pPr>
            <a:endParaRPr lang="en" dirty="0"/>
          </a:p>
          <a:p>
            <a:pPr marL="0" lvl="0" indent="0" algn="l">
              <a:lnSpc>
                <a:spcPct val="115000"/>
              </a:lnSpc>
              <a:buNone/>
            </a:pPr>
            <a:endParaRPr lang="en-US" sz="1800" dirty="0">
              <a:latin typeface="Calibri" pitchFamily="34" charset="0"/>
              <a:cs typeface="Calibri" pitchFamily="34" charset="0"/>
            </a:endParaRPr>
          </a:p>
          <a:p>
            <a:pPr marL="0" lvl="0" indent="0" algn="l">
              <a:lnSpc>
                <a:spcPct val="115000"/>
              </a:lnSpc>
              <a:buNone/>
            </a:pPr>
            <a:endParaRPr lang="en-US" sz="1800" dirty="0">
              <a:latin typeface="Calibri" pitchFamily="34" charset="0"/>
              <a:cs typeface="Calibri" pitchFamily="34" charset="0"/>
            </a:endParaRPr>
          </a:p>
          <a:p>
            <a:pPr marL="0" lvl="0" indent="0" algn="l">
              <a:lnSpc>
                <a:spcPct val="115000"/>
              </a:lnSpc>
              <a:buNone/>
            </a:pPr>
            <a:r>
              <a:rPr lang="en-US" sz="1800" dirty="0" err="1">
                <a:latin typeface="Calibri" pitchFamily="34" charset="0"/>
                <a:cs typeface="Calibri" pitchFamily="34" charset="0"/>
              </a:rPr>
              <a:t>Colour</a:t>
            </a:r>
            <a:r>
              <a:rPr lang="en-US" sz="1800" dirty="0">
                <a:latin typeface="Calibri" pitchFamily="34" charset="0"/>
                <a:cs typeface="Calibri" pitchFamily="34" charset="0"/>
              </a:rPr>
              <a:t> detection is the process of detecting the name of any color. Simple isn’t it? Well, for humans this is an extremely easy task but for computers, it is not straightforward. Human eyes and brains work together to translate light into color. Light receptors that are present in our eyes transmit the signal to the brain. Our brain then recognizes the color. Since childhood, we have mapped certain lights with their color names. We will be using the somewhat same strategy to detect color names</a:t>
            </a:r>
            <a:r>
              <a:rPr lang="en-US" dirty="0"/>
              <a:t>.</a:t>
            </a:r>
            <a:endParaRPr dirty="0"/>
          </a:p>
          <a:p>
            <a:pPr marL="0" lvl="0" indent="0" algn="l" rtl="0">
              <a:lnSpc>
                <a:spcPct val="115000"/>
              </a:lnSpc>
              <a:spcBef>
                <a:spcPts val="0"/>
              </a:spcBef>
              <a:spcAft>
                <a:spcPts val="0"/>
              </a:spcAft>
              <a:buNone/>
            </a:pPr>
            <a:endParaRPr dirty="0">
              <a:latin typeface="Raleway"/>
              <a:ea typeface="Raleway"/>
              <a:cs typeface="Raleway"/>
              <a:sym typeface="Raleway"/>
            </a:endParaRPr>
          </a:p>
          <a:p>
            <a:pPr marL="0" lvl="0" indent="0" algn="l" rtl="0">
              <a:lnSpc>
                <a:spcPct val="115000"/>
              </a:lnSpc>
              <a:spcBef>
                <a:spcPts val="0"/>
              </a:spcBef>
              <a:spcAft>
                <a:spcPts val="0"/>
              </a:spcAft>
              <a:buNone/>
            </a:pPr>
            <a:endParaRPr dirty="0"/>
          </a:p>
          <a:p>
            <a:pPr marL="0" lvl="0" indent="0" algn="ctr" rtl="0">
              <a:spcBef>
                <a:spcPts val="160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0"/>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p>
            <a:r>
              <a:rPr lang="en-US" b="1" dirty="0">
                <a:latin typeface="Calibri" pitchFamily="34" charset="0"/>
                <a:cs typeface="Calibri" pitchFamily="34" charset="0"/>
              </a:rPr>
              <a:t>About the Python Project</a:t>
            </a:r>
            <a:br>
              <a:rPr lang="en-US" b="1" dirty="0">
                <a:latin typeface="Calibri" pitchFamily="34" charset="0"/>
                <a:cs typeface="Calibri" pitchFamily="34" charset="0"/>
              </a:rPr>
            </a:br>
            <a:endParaRPr b="1" dirty="0">
              <a:latin typeface="Calibri" pitchFamily="34" charset="0"/>
              <a:cs typeface="Calibri" pitchFamily="34" charset="0"/>
            </a:endParaRPr>
          </a:p>
        </p:txBody>
      </p:sp>
      <p:sp>
        <p:nvSpPr>
          <p:cNvPr id="140" name="Google Shape;140;p30"/>
          <p:cNvSpPr txBox="1">
            <a:spLocks noGrp="1"/>
          </p:cNvSpPr>
          <p:nvPr>
            <p:ph type="subTitle" idx="1"/>
          </p:nvPr>
        </p:nvSpPr>
        <p:spPr>
          <a:xfrm flipH="1">
            <a:off x="573865" y="365760"/>
            <a:ext cx="8023510" cy="1261241"/>
          </a:xfrm>
          <a:prstGeom prst="rect">
            <a:avLst/>
          </a:prstGeom>
        </p:spPr>
        <p:txBody>
          <a:bodyPr spcFirstLastPara="1" wrap="square" lIns="91425" tIns="91425" rIns="91425" bIns="91425" anchor="ctr" anchorCtr="0">
            <a:noAutofit/>
          </a:bodyPr>
          <a:lstStyle/>
          <a:p>
            <a:pPr marL="0" lvl="0" indent="0" algn="l">
              <a:lnSpc>
                <a:spcPct val="115000"/>
              </a:lnSpc>
              <a:buNone/>
            </a:pPr>
            <a:endParaRPr lang="en-US" sz="1800" dirty="0">
              <a:latin typeface="Calibri" pitchFamily="34" charset="0"/>
              <a:ea typeface="Cambria" pitchFamily="18" charset="0"/>
              <a:cs typeface="Calibri" pitchFamily="34" charset="0"/>
            </a:endParaRPr>
          </a:p>
          <a:p>
            <a:pPr marL="0" lvl="0" indent="0" algn="l">
              <a:lnSpc>
                <a:spcPct val="115000"/>
              </a:lnSpc>
              <a:buNone/>
            </a:pPr>
            <a:endParaRPr lang="en-US" sz="1800" dirty="0">
              <a:latin typeface="Calibri" pitchFamily="34" charset="0"/>
              <a:ea typeface="Cambria" pitchFamily="18" charset="0"/>
              <a:cs typeface="Calibri" pitchFamily="34" charset="0"/>
            </a:endParaRPr>
          </a:p>
          <a:p>
            <a:pPr marL="0" lvl="0" indent="0" algn="l">
              <a:lnSpc>
                <a:spcPct val="115000"/>
              </a:lnSpc>
              <a:buNone/>
            </a:pPr>
            <a:endParaRPr lang="en-US" sz="2400" dirty="0">
              <a:latin typeface="Calibri" pitchFamily="34" charset="0"/>
              <a:ea typeface="Cambria" pitchFamily="18" charset="0"/>
              <a:cs typeface="Calibri" pitchFamily="34" charset="0"/>
            </a:endParaRPr>
          </a:p>
          <a:p>
            <a:pPr marL="0" lvl="0" indent="0">
              <a:lnSpc>
                <a:spcPct val="115000"/>
              </a:lnSpc>
              <a:buNone/>
            </a:pPr>
            <a:endParaRPr lang="en-US" sz="5400" dirty="0">
              <a:latin typeface="Calibri" pitchFamily="34" charset="0"/>
              <a:ea typeface="Cambria" pitchFamily="18" charset="0"/>
              <a:cs typeface="Calibri" pitchFamily="34" charset="0"/>
            </a:endParaRPr>
          </a:p>
          <a:p>
            <a:pPr marL="0" lvl="0" indent="0" algn="l">
              <a:lnSpc>
                <a:spcPct val="115000"/>
              </a:lnSpc>
              <a:buNone/>
            </a:pPr>
            <a:endParaRPr lang="en-US" sz="1800" dirty="0">
              <a:latin typeface="Calibri" pitchFamily="34" charset="0"/>
              <a:ea typeface="Cambria" pitchFamily="18" charset="0"/>
              <a:cs typeface="Calibri" pitchFamily="34" charset="0"/>
            </a:endParaRPr>
          </a:p>
          <a:p>
            <a:pPr marL="0" lvl="0" indent="0" algn="l">
              <a:lnSpc>
                <a:spcPct val="115000"/>
              </a:lnSpc>
              <a:buNone/>
            </a:pPr>
            <a:endParaRPr lang="en-US" sz="1800" dirty="0">
              <a:latin typeface="Calibri" pitchFamily="34" charset="0"/>
              <a:ea typeface="Cambria" pitchFamily="18" charset="0"/>
              <a:cs typeface="Calibri" pitchFamily="34" charset="0"/>
            </a:endParaRPr>
          </a:p>
          <a:p>
            <a:pPr marL="0" lvl="0" indent="0" algn="ctr" rtl="0">
              <a:spcBef>
                <a:spcPts val="1600"/>
              </a:spcBef>
              <a:spcAft>
                <a:spcPts val="0"/>
              </a:spcAft>
              <a:buNone/>
            </a:pPr>
            <a:endParaRPr dirty="0"/>
          </a:p>
        </p:txBody>
      </p:sp>
      <p:sp>
        <p:nvSpPr>
          <p:cNvPr id="2" name="TextBox 1"/>
          <p:cNvSpPr txBox="1"/>
          <p:nvPr/>
        </p:nvSpPr>
        <p:spPr>
          <a:xfrm>
            <a:off x="718906" y="1999068"/>
            <a:ext cx="7699879" cy="2180597"/>
          </a:xfrm>
          <a:prstGeom prst="rect">
            <a:avLst/>
          </a:prstGeom>
          <a:noFill/>
        </p:spPr>
        <p:txBody>
          <a:bodyPr wrap="square" rtlCol="0">
            <a:spAutoFit/>
          </a:bodyPr>
          <a:lstStyle/>
          <a:p>
            <a:pPr lvl="0">
              <a:lnSpc>
                <a:spcPct val="115000"/>
              </a:lnSpc>
            </a:pPr>
            <a:r>
              <a:rPr lang="en-US" sz="1800" dirty="0">
                <a:latin typeface="Calibri" pitchFamily="34" charset="0"/>
                <a:ea typeface="Cambria" pitchFamily="18" charset="0"/>
                <a:cs typeface="Calibri" pitchFamily="34" charset="0"/>
              </a:rPr>
              <a:t>In this color detection Python project, we are going to build an application through which you can automatically get the name of the color by clicking on them. So for this, we will have a data file that contains the color name and its values. Then we will calculate the distance from each color and find the shortest one.</a:t>
            </a:r>
          </a:p>
          <a:p>
            <a:pPr lvl="0">
              <a:lnSpc>
                <a:spcPct val="115000"/>
              </a:lnSpc>
            </a:pPr>
            <a:endParaRPr lang="en-US" dirty="0">
              <a:latin typeface="Raleway"/>
              <a:ea typeface="Raleway"/>
              <a:cs typeface="Raleway"/>
              <a:sym typeface="Raleway"/>
            </a:endParaRPr>
          </a:p>
          <a:p>
            <a:pPr lvl="0">
              <a:lnSpc>
                <a:spcPct val="115000"/>
              </a:lnSpc>
            </a:pPr>
            <a:endParaRPr lang="en-US" dirty="0"/>
          </a:p>
        </p:txBody>
      </p:sp>
    </p:spTree>
    <p:extLst>
      <p:ext uri="{BB962C8B-B14F-4D97-AF65-F5344CB8AC3E}">
        <p14:creationId xmlns:p14="http://schemas.microsoft.com/office/powerpoint/2010/main" val="38596728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421000" y="283607"/>
            <a:ext cx="4302000" cy="782141"/>
          </a:xfrm>
        </p:spPr>
        <p:txBody>
          <a:bodyPr/>
          <a:lstStyle/>
          <a:p>
            <a:r>
              <a:rPr lang="en-US" sz="4400" b="1" dirty="0">
                <a:latin typeface="Calibri" pitchFamily="34" charset="0"/>
                <a:cs typeface="Calibri" pitchFamily="34" charset="0"/>
              </a:rPr>
              <a:t>prerequisites</a:t>
            </a:r>
            <a:r>
              <a:rPr lang="en-US" dirty="0"/>
              <a:t/>
            </a:r>
            <a:br>
              <a:rPr lang="en-US" dirty="0"/>
            </a:br>
            <a:endParaRPr lang="en-US" dirty="0"/>
          </a:p>
        </p:txBody>
      </p:sp>
      <p:sp>
        <p:nvSpPr>
          <p:cNvPr id="4" name="TextBox 3"/>
          <p:cNvSpPr txBox="1"/>
          <p:nvPr/>
        </p:nvSpPr>
        <p:spPr>
          <a:xfrm>
            <a:off x="882869" y="1349528"/>
            <a:ext cx="7807084" cy="3139321"/>
          </a:xfrm>
          <a:prstGeom prst="rect">
            <a:avLst/>
          </a:prstGeom>
          <a:noFill/>
        </p:spPr>
        <p:txBody>
          <a:bodyPr wrap="square" rtlCol="0">
            <a:spAutoFit/>
          </a:bodyPr>
          <a:lstStyle/>
          <a:p>
            <a:pPr marL="285750" indent="-285750">
              <a:buFont typeface="Arial" pitchFamily="34" charset="0"/>
              <a:buChar char="•"/>
            </a:pPr>
            <a:r>
              <a:rPr lang="en-US" sz="1600" dirty="0">
                <a:latin typeface="Calibri" pitchFamily="34" charset="0"/>
                <a:cs typeface="Calibri" pitchFamily="34" charset="0"/>
              </a:rPr>
              <a:t>Dataset:- CSV File</a:t>
            </a:r>
          </a:p>
          <a:p>
            <a:r>
              <a:rPr lang="en-US" dirty="0"/>
              <a:t> </a:t>
            </a:r>
          </a:p>
          <a:p>
            <a:r>
              <a:rPr lang="en-US" dirty="0">
                <a:latin typeface="Calibri" pitchFamily="34" charset="0"/>
                <a:cs typeface="Calibri" pitchFamily="34" charset="0"/>
              </a:rPr>
              <a:t>Colors are made up of 3 primary colors; red, green, and blue. In computers, we define each color value within a range of 0 to 255. So in how many ways we can define a color? The answer is 256*256*256 = 16,581,375. There are approximately 16.5 million different ways to represent a color. In our dataset, we need to map each color’s values with their corresponding names. We will be using a dataset that contains RGB values with their corresponding names</a:t>
            </a:r>
            <a:r>
              <a:rPr lang="en-US" dirty="0"/>
              <a:t>. </a:t>
            </a:r>
          </a:p>
          <a:p>
            <a:endParaRPr lang="en-US" dirty="0"/>
          </a:p>
          <a:p>
            <a:pPr marL="285750" indent="-285750">
              <a:buFont typeface="Arial" pitchFamily="34" charset="0"/>
              <a:buChar char="•"/>
            </a:pPr>
            <a:r>
              <a:rPr lang="en-US" dirty="0"/>
              <a:t>Libraries:-</a:t>
            </a:r>
          </a:p>
          <a:p>
            <a:pPr marL="285750" indent="-285750">
              <a:buFont typeface="Arial" pitchFamily="34" charset="0"/>
              <a:buChar char="•"/>
            </a:pPr>
            <a:endParaRPr lang="en-US" dirty="0"/>
          </a:p>
          <a:p>
            <a:r>
              <a:rPr lang="en-US" dirty="0">
                <a:latin typeface="Calibri" pitchFamily="34" charset="0"/>
                <a:cs typeface="Calibri" pitchFamily="34" charset="0"/>
              </a:rPr>
              <a:t>OpenCV, Pandas are the Python packages that are necessary for this project in Python. To install them, simply run this pip command in our terminal:</a:t>
            </a:r>
          </a:p>
          <a:p>
            <a:endParaRPr lang="en-US" dirty="0"/>
          </a:p>
          <a:p>
            <a:pPr algn="ctr"/>
            <a:r>
              <a:rPr lang="en-US" dirty="0">
                <a:latin typeface="Adobe Song Std L" pitchFamily="18" charset="-128"/>
                <a:ea typeface="Adobe Song Std L" pitchFamily="18" charset="-128"/>
              </a:rPr>
              <a:t>pip install </a:t>
            </a:r>
            <a:r>
              <a:rPr lang="en-US" dirty="0" err="1">
                <a:latin typeface="Adobe Song Std L" pitchFamily="18" charset="-128"/>
                <a:ea typeface="Adobe Song Std L" pitchFamily="18" charset="-128"/>
              </a:rPr>
              <a:t>opencv</a:t>
            </a:r>
            <a:r>
              <a:rPr lang="en-US" dirty="0">
                <a:latin typeface="Adobe Song Std L" pitchFamily="18" charset="-128"/>
                <a:ea typeface="Adobe Song Std L" pitchFamily="18" charset="-128"/>
              </a:rPr>
              <a:t>-python </a:t>
            </a:r>
            <a:r>
              <a:rPr lang="en-US" dirty="0" err="1">
                <a:latin typeface="Adobe Song Std L" pitchFamily="18" charset="-128"/>
                <a:ea typeface="Adobe Song Std L" pitchFamily="18" charset="-128"/>
              </a:rPr>
              <a:t>numpy</a:t>
            </a:r>
            <a:r>
              <a:rPr lang="en-US" dirty="0">
                <a:latin typeface="Adobe Song Std L" pitchFamily="18" charset="-128"/>
                <a:ea typeface="Adobe Song Std L" pitchFamily="18" charset="-128"/>
              </a:rPr>
              <a:t> pandas</a:t>
            </a:r>
          </a:p>
        </p:txBody>
      </p:sp>
    </p:spTree>
    <p:extLst>
      <p:ext uri="{BB962C8B-B14F-4D97-AF65-F5344CB8AC3E}">
        <p14:creationId xmlns:p14="http://schemas.microsoft.com/office/powerpoint/2010/main" val="8843720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01787" y="1286466"/>
            <a:ext cx="7567448" cy="830997"/>
          </a:xfrm>
          <a:prstGeom prst="rect">
            <a:avLst/>
          </a:prstGeom>
          <a:noFill/>
        </p:spPr>
        <p:txBody>
          <a:bodyPr wrap="square" rtlCol="0">
            <a:spAutoFit/>
          </a:bodyPr>
          <a:lstStyle/>
          <a:p>
            <a:pPr marL="285750" indent="-285750">
              <a:buFont typeface="Arial" pitchFamily="34" charset="0"/>
              <a:buChar char="•"/>
            </a:pPr>
            <a:r>
              <a:rPr lang="en-US" sz="1600" dirty="0">
                <a:latin typeface="Calibri" pitchFamily="34" charset="0"/>
                <a:cs typeface="Calibri" pitchFamily="34" charset="0"/>
              </a:rPr>
              <a:t>Images:- As input</a:t>
            </a:r>
          </a:p>
          <a:p>
            <a:pPr marL="285750" indent="-285750">
              <a:buFont typeface="Arial" pitchFamily="34" charset="0"/>
              <a:buChar char="•"/>
            </a:pPr>
            <a:endParaRPr lang="en-US" sz="1600" dirty="0">
              <a:latin typeface="Calibri" pitchFamily="34" charset="0"/>
              <a:cs typeface="Calibri" pitchFamily="34" charset="0"/>
            </a:endParaRPr>
          </a:p>
          <a:p>
            <a:endParaRPr lang="en-US" sz="1600" dirty="0">
              <a:latin typeface="Calibri" pitchFamily="34" charset="0"/>
              <a:cs typeface="Calibri" pitchFamily="3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663" y="1797268"/>
            <a:ext cx="3083736" cy="2637595"/>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5274" y="1797269"/>
            <a:ext cx="4464184" cy="2648607"/>
          </a:xfrm>
          <a:prstGeom prst="rect">
            <a:avLst/>
          </a:prstGeom>
        </p:spPr>
      </p:pic>
    </p:spTree>
    <p:extLst>
      <p:ext uri="{BB962C8B-B14F-4D97-AF65-F5344CB8AC3E}">
        <p14:creationId xmlns:p14="http://schemas.microsoft.com/office/powerpoint/2010/main" val="2519515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flipH="1">
            <a:off x="565494" y="1084668"/>
            <a:ext cx="5936206" cy="479271"/>
          </a:xfrm>
        </p:spPr>
        <p:txBody>
          <a:bodyPr/>
          <a:lstStyle/>
          <a:p>
            <a:pPr marL="285750" indent="-171450" algn="l">
              <a:buFont typeface="Arial" pitchFamily="34" charset="0"/>
              <a:buChar char="•"/>
            </a:pPr>
            <a:r>
              <a:rPr lang="en-US" sz="1600" dirty="0">
                <a:latin typeface="Calibri" pitchFamily="34" charset="0"/>
                <a:cs typeface="Calibri" pitchFamily="34" charset="0"/>
              </a:rPr>
              <a:t>      </a:t>
            </a:r>
            <a:r>
              <a:rPr lang="en-US" sz="1400" dirty="0">
                <a:latin typeface="+mn-lt"/>
                <a:cs typeface="Calibri" pitchFamily="34" charset="0"/>
              </a:rPr>
              <a:t>Import</a:t>
            </a:r>
            <a:r>
              <a:rPr lang="en-US" sz="1400" dirty="0">
                <a:latin typeface="+mn-lt"/>
              </a:rPr>
              <a:t> </a:t>
            </a:r>
            <a:r>
              <a:rPr lang="en-US" sz="1400" dirty="0">
                <a:latin typeface="+mn-lt"/>
                <a:cs typeface="Calibri" pitchFamily="34" charset="0"/>
              </a:rPr>
              <a:t>Required</a:t>
            </a:r>
            <a:r>
              <a:rPr lang="en-US" sz="1400" dirty="0">
                <a:latin typeface="+mn-lt"/>
              </a:rPr>
              <a:t> </a:t>
            </a:r>
            <a:r>
              <a:rPr lang="en-US" sz="1400" dirty="0">
                <a:latin typeface="+mn-lt"/>
                <a:cs typeface="Calibri" pitchFamily="34" charset="0"/>
              </a:rPr>
              <a:t>libraries</a:t>
            </a:r>
          </a:p>
        </p:txBody>
      </p:sp>
      <p:sp>
        <p:nvSpPr>
          <p:cNvPr id="3" name="Title 2"/>
          <p:cNvSpPr>
            <a:spLocks noGrp="1"/>
          </p:cNvSpPr>
          <p:nvPr>
            <p:ph type="title"/>
          </p:nvPr>
        </p:nvSpPr>
        <p:spPr>
          <a:xfrm>
            <a:off x="1204485" y="283608"/>
            <a:ext cx="7126013" cy="801060"/>
          </a:xfrm>
        </p:spPr>
        <p:txBody>
          <a:bodyPr/>
          <a:lstStyle/>
          <a:p>
            <a:r>
              <a:rPr lang="en-US" sz="4000" b="1" dirty="0">
                <a:latin typeface="Calibri" pitchFamily="34" charset="0"/>
                <a:cs typeface="Calibri" pitchFamily="34" charset="0"/>
              </a:rPr>
              <a:t>Steps of building a project</a:t>
            </a:r>
          </a:p>
        </p:txBody>
      </p:sp>
      <p:pic>
        <p:nvPicPr>
          <p:cNvPr id="6"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6126" t="12343" r="7652" b="82044"/>
          <a:stretch/>
        </p:blipFill>
        <p:spPr bwMode="auto">
          <a:xfrm>
            <a:off x="529721" y="1562360"/>
            <a:ext cx="8235907" cy="6274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712601" y="2547708"/>
            <a:ext cx="7775554" cy="523220"/>
          </a:xfrm>
          <a:prstGeom prst="rect">
            <a:avLst/>
          </a:prstGeom>
          <a:noFill/>
        </p:spPr>
        <p:txBody>
          <a:bodyPr wrap="square" rtlCol="0">
            <a:spAutoFit/>
          </a:bodyPr>
          <a:lstStyle/>
          <a:p>
            <a:pPr marL="285750" indent="-285750">
              <a:buFont typeface="Arial" pitchFamily="34" charset="0"/>
              <a:buChar char="•"/>
            </a:pPr>
            <a:r>
              <a:rPr lang="en-US" dirty="0"/>
              <a:t>  Taking an image from the user</a:t>
            </a:r>
          </a:p>
          <a:p>
            <a:pPr marL="285750" indent="-285750">
              <a:buFont typeface="Arial" pitchFamily="34" charset="0"/>
              <a:buChar char="•"/>
            </a:pPr>
            <a:endParaRPr lang="en-US" dirty="0"/>
          </a:p>
        </p:txBody>
      </p:sp>
      <p:pic>
        <p:nvPicPr>
          <p:cNvPr id="1028"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6257" t="20889" r="28958" b="70604"/>
          <a:stretch/>
        </p:blipFill>
        <p:spPr bwMode="auto">
          <a:xfrm>
            <a:off x="529721" y="2906966"/>
            <a:ext cx="8235907" cy="64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529722" y="3966604"/>
            <a:ext cx="8166538" cy="307777"/>
          </a:xfrm>
          <a:prstGeom prst="rect">
            <a:avLst/>
          </a:prstGeom>
          <a:noFill/>
        </p:spPr>
        <p:txBody>
          <a:bodyPr wrap="square" rtlCol="0">
            <a:spAutoFit/>
          </a:bodyPr>
          <a:lstStyle/>
          <a:p>
            <a:pPr marL="285750" indent="-285750">
              <a:buFont typeface="Arial" pitchFamily="34" charset="0"/>
              <a:buChar char="•"/>
            </a:pPr>
            <a:r>
              <a:rPr lang="en-US" dirty="0"/>
              <a:t>     Taking the CSV file from the user</a:t>
            </a:r>
          </a:p>
        </p:txBody>
      </p:sp>
      <p:pic>
        <p:nvPicPr>
          <p:cNvPr id="1029" name="Picture 5"/>
          <p:cNvPicPr>
            <a:picLocks noChangeAspect="1" noChangeArrowheads="1"/>
          </p:cNvPicPr>
          <p:nvPr/>
        </p:nvPicPr>
        <p:blipFill rotWithShape="1">
          <a:blip r:embed="rId4">
            <a:extLst>
              <a:ext uri="{28A0092B-C50C-407E-A947-70E740481C1C}">
                <a14:useLocalDpi xmlns:a14="http://schemas.microsoft.com/office/drawing/2010/main" val="0"/>
              </a:ext>
            </a:extLst>
          </a:blip>
          <a:srcRect l="6013" t="28945" b="61179"/>
          <a:stretch/>
        </p:blipFill>
        <p:spPr bwMode="auto">
          <a:xfrm>
            <a:off x="529721" y="4274379"/>
            <a:ext cx="8235906" cy="789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55166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dirty="0"/>
          </a:p>
        </p:txBody>
      </p:sp>
      <p:sp>
        <p:nvSpPr>
          <p:cNvPr id="3" name="Title 2"/>
          <p:cNvSpPr>
            <a:spLocks noGrp="1"/>
          </p:cNvSpPr>
          <p:nvPr>
            <p:ph type="title"/>
          </p:nvPr>
        </p:nvSpPr>
        <p:spPr>
          <a:xfrm>
            <a:off x="2421000" y="0"/>
            <a:ext cx="4302000" cy="781970"/>
          </a:xfrm>
        </p:spPr>
        <p:txBody>
          <a:bodyPr/>
          <a:lstStyle/>
          <a:p>
            <a:r>
              <a:rPr lang="en-US" sz="4000" dirty="0" smtClean="0">
                <a:latin typeface="Calibri" pitchFamily="34" charset="0"/>
                <a:cs typeface="Calibri" pitchFamily="34" charset="0"/>
              </a:rPr>
              <a:t>Source code</a:t>
            </a:r>
            <a:endParaRPr lang="en-US" sz="4000" dirty="0">
              <a:latin typeface="Calibri" pitchFamily="34" charset="0"/>
              <a:cs typeface="Calibri" pitchFamily="34"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2055" y="788277"/>
            <a:ext cx="7477760" cy="4206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24157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806" y="750440"/>
            <a:ext cx="7589520" cy="4269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05747000"/>
      </p:ext>
    </p:extLst>
  </p:cSld>
  <p:clrMapOvr>
    <a:masterClrMapping/>
  </p:clrMapOvr>
</p:sld>
</file>

<file path=ppt/theme/theme1.xml><?xml version="1.0" encoding="utf-8"?>
<a:theme xmlns:a="http://schemas.openxmlformats.org/drawingml/2006/main" name="Science Fair Newsletter by Slidesgo">
  <a:themeElements>
    <a:clrScheme name="Simple Light">
      <a:dk1>
        <a:srgbClr val="383536"/>
      </a:dk1>
      <a:lt1>
        <a:srgbClr val="FFFFFF"/>
      </a:lt1>
      <a:dk2>
        <a:srgbClr val="6BCFFF"/>
      </a:dk2>
      <a:lt2>
        <a:srgbClr val="E6F0EF"/>
      </a:lt2>
      <a:accent1>
        <a:srgbClr val="003880"/>
      </a:accent1>
      <a:accent2>
        <a:srgbClr val="85A7F2"/>
      </a:accent2>
      <a:accent3>
        <a:srgbClr val="A551E5"/>
      </a:accent3>
      <a:accent4>
        <a:srgbClr val="6BCFFF"/>
      </a:accent4>
      <a:accent5>
        <a:srgbClr val="003880"/>
      </a:accent5>
      <a:accent6>
        <a:srgbClr val="A551E5"/>
      </a:accent6>
      <a:hlink>
        <a:srgbClr val="383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TotalTime>
  <Words>377</Words>
  <Application>Microsoft Office PowerPoint</Application>
  <PresentationFormat>On-screen Show (16:9)</PresentationFormat>
  <Paragraphs>48</Paragraphs>
  <Slides>14</Slides>
  <Notes>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Arial</vt:lpstr>
      <vt:lpstr>Hind Vadodara Light</vt:lpstr>
      <vt:lpstr>Cambria</vt:lpstr>
      <vt:lpstr>Teko Light</vt:lpstr>
      <vt:lpstr>Adobe Song Std L</vt:lpstr>
      <vt:lpstr>Roboto Condensed Light</vt:lpstr>
      <vt:lpstr>Calibri</vt:lpstr>
      <vt:lpstr>Raleway</vt:lpstr>
      <vt:lpstr>Georgia</vt:lpstr>
      <vt:lpstr>Fira Sans Extra Condensed Medium</vt:lpstr>
      <vt:lpstr>Science Fair Newsletter by Slidesgo</vt:lpstr>
      <vt:lpstr>Machine Learning:-  Color Detection Using Pandas &amp; OpenCV</vt:lpstr>
      <vt:lpstr> Contents:</vt:lpstr>
      <vt:lpstr>What is Colour Detection? </vt:lpstr>
      <vt:lpstr>About the Python Project </vt:lpstr>
      <vt:lpstr>prerequisites </vt:lpstr>
      <vt:lpstr>PowerPoint Presentation</vt:lpstr>
      <vt:lpstr>Steps of building a project</vt:lpstr>
      <vt:lpstr>Source code</vt:lpstr>
      <vt:lpstr>PowerPoint Presentation</vt:lpstr>
      <vt:lpstr>PowerPoint Presentation</vt:lpstr>
      <vt:lpstr>Output :-</vt:lpstr>
      <vt:lpstr>PowerPoint Presentation</vt:lpstr>
      <vt:lpstr>SUMMARY :-</vt:lpstr>
      <vt:lpstr>THANKYOU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Color Detection Using Pandas &amp; OpenCV</dc:title>
  <dc:creator>Dell</dc:creator>
  <cp:lastModifiedBy>Dell</cp:lastModifiedBy>
  <cp:revision>22</cp:revision>
  <dcterms:modified xsi:type="dcterms:W3CDTF">2021-08-01T13:34:37Z</dcterms:modified>
</cp:coreProperties>
</file>